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3"/>
  </p:notesMasterIdLst>
  <p:sldIdLst>
    <p:sldId id="267" r:id="rId2"/>
    <p:sldId id="256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4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31215-A181-4D39-9967-65BDACF644FB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C0316-66BE-4C6F-ADB0-8A3CCFACE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C0316-66BE-4C6F-ADB0-8A3CCFACE99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C0316-66BE-4C6F-ADB0-8A3CCFACE99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C0316-66BE-4C6F-ADB0-8A3CCFACE99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85;&#1087;&#1082;\&#1064;&#1084;&#1072;&#1090;&#1077;&#1085;&#1082;&#1086;%20&#1045;\&#1082;&#1086;&#1085;&#1092;&#1077;&#1088;&#1077;&#1085;&#1094;&#1080;&#1103;\M2U00532.MPG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85;&#1087;&#1082;\&#1064;&#1084;&#1072;&#1090;&#1077;&#1085;&#1082;&#1086;%20&#1045;\&#1082;&#1086;&#1085;&#1092;&#1077;&#1088;&#1077;&#1085;&#1094;&#1080;&#1103;\M2U00533.MP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85;&#1087;&#1082;\&#1064;&#1084;&#1072;&#1090;&#1077;&#1085;&#1082;&#1086;%20&#1045;\&#1082;&#1086;&#1085;&#1092;&#1077;&#1088;&#1077;&#1085;&#1094;&#1080;&#1103;\M2U00534.MP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85;&#1087;&#1082;\&#1064;&#1084;&#1072;&#1090;&#1077;&#1085;&#1082;&#1086;%20&#1045;\&#1082;&#1086;&#1085;&#1092;&#1077;&#1088;&#1077;&#1085;&#1094;&#1080;&#1103;\M2U00535.MPG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kogalym.org/_pu/27/28728693.jpg"/>
          <p:cNvPicPr>
            <a:picLocks noChangeAspect="1" noChangeArrowheads="1"/>
          </p:cNvPicPr>
          <p:nvPr/>
        </p:nvPicPr>
        <p:blipFill>
          <a:blip r:embed="rId2"/>
          <a:srcRect l="1979" t="2631" r="1979" b="12496"/>
          <a:stretch>
            <a:fillRect/>
          </a:stretch>
        </p:blipFill>
        <p:spPr bwMode="auto">
          <a:xfrm>
            <a:off x="-91265" y="0"/>
            <a:ext cx="9242680" cy="68580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3" name="Прямоугольник 2"/>
          <p:cNvSpPr/>
          <p:nvPr/>
        </p:nvSpPr>
        <p:spPr>
          <a:xfrm>
            <a:off x="214282" y="214291"/>
            <a:ext cx="86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БЮДЖЕТНОЕ УЧРЕЖДЕНИЕ НАЧАЛЬНОГО ПРОФЕССИОНАЛЬНОГО ОБРАЗОВАНИЯ ХАНТЫ-МАНСИЙСКОГО АВТОНОМНОГО ОКРУГА-ЮГРЫ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Когалымский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политехнический колледж»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256"/>
            <a:ext cx="7929618" cy="230832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Региональный этап  всероссийского конкурса научно-исследовательских работ учащихся  9-11 классов  имени Д.И. Менделеева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4572032" cy="58259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Анализ результатов</a:t>
            </a: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928670"/>
            <a:ext cx="8786874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45720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357298"/>
            <a:ext cx="2214578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=12,6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1357298"/>
            <a:ext cx="242889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рН=7,0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1285860"/>
            <a:ext cx="2500330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5,6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14348" y="2285992"/>
            <a:ext cx="3643338" cy="9286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0.1М) =100мл.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786314" y="2285992"/>
            <a:ext cx="3929090" cy="9286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I)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полной нейтрализации  =48мл.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357562"/>
            <a:ext cx="2428892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=180 сек.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3500438"/>
            <a:ext cx="42148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= 20,1</a:t>
            </a:r>
            <a:r>
              <a:rPr lang="ru-RU" sz="2400" baseline="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aseline="300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- 18,8</a:t>
            </a:r>
            <a:r>
              <a:rPr lang="ru-RU" sz="2400" baseline="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= 1,3</a:t>
            </a:r>
            <a:r>
              <a:rPr lang="ru-RU" sz="2400" baseline="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aseline="300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4429132"/>
            <a:ext cx="3214710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aseline="-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lang="ru-RU" sz="3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7620" y="4357694"/>
            <a:ext cx="5072098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4,18 Дж/г </a:t>
            </a:r>
            <a:r>
              <a:rPr lang="ru-RU" sz="2400" baseline="-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1,3 = 5,434 Дж/г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500166" y="5357826"/>
            <a:ext cx="6429420" cy="12144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12,6 до 7,0   -  1,3</a:t>
            </a:r>
            <a:r>
              <a:rPr lang="ru-RU" sz="2800" baseline="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Изображение 5412"/>
          <p:cNvPicPr>
            <a:picLocks noChangeAspect="1" noChangeArrowheads="1"/>
          </p:cNvPicPr>
          <p:nvPr/>
        </p:nvPicPr>
        <p:blipFill>
          <a:blip r:embed="rId2" cstate="print"/>
          <a:srcRect t="21097" r="45750" b="11720"/>
          <a:stretch>
            <a:fillRect/>
          </a:stretch>
        </p:blipFill>
        <p:spPr bwMode="auto">
          <a:xfrm>
            <a:off x="0" y="-48203"/>
            <a:ext cx="9178917" cy="69062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000232" y="2500306"/>
            <a:ext cx="507209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/>
            <a:r>
              <a:rPr lang="ru-RU" sz="7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</a:t>
            </a:r>
            <a:endParaRPr lang="ru-RU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429256" y="285728"/>
            <a:ext cx="3714744" cy="28575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Автор: обучающаяся БУ «</a:t>
            </a:r>
            <a:r>
              <a:rPr lang="ru-RU" dirty="0" err="1" smtClean="0"/>
              <a:t>Когалымский</a:t>
            </a:r>
            <a:r>
              <a:rPr lang="ru-RU" dirty="0" smtClean="0"/>
              <a:t> политехнический колледж»</a:t>
            </a:r>
          </a:p>
          <a:p>
            <a:pPr algn="ctr"/>
            <a:r>
              <a:rPr lang="ru-RU" dirty="0" err="1" smtClean="0"/>
              <a:t>Шматенко</a:t>
            </a:r>
            <a:r>
              <a:rPr lang="ru-RU" dirty="0" smtClean="0"/>
              <a:t> Екатерина Сергеевна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3357562"/>
            <a:ext cx="6786610" cy="500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реакция нейтрализации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929066"/>
            <a:ext cx="8072494" cy="500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признаки реакции нейтрализации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572008"/>
            <a:ext cx="8429684" cy="6429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экспериментальное определение признаков реакции нейтрализации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признаки реакции нейтрализации;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Выявить области использования;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эксперименты для определения признаков и характеристик реакции нейтрализации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Содержимое 3" descr="IMG_0882.JPG"/>
          <p:cNvPicPr>
            <a:picLocks noChangeAspect="1"/>
          </p:cNvPicPr>
          <p:nvPr/>
        </p:nvPicPr>
        <p:blipFill>
          <a:blip r:embed="rId3" cstate="print"/>
          <a:srcRect l="14182" t="41888"/>
          <a:stretch>
            <a:fillRect/>
          </a:stretch>
        </p:blipFill>
        <p:spPr>
          <a:xfrm>
            <a:off x="0" y="214290"/>
            <a:ext cx="5429256" cy="30003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5214974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Для проведения работы я использовала: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511" t="16674" r="32567" b="8337"/>
          <a:stretch>
            <a:fillRect/>
          </a:stretch>
        </p:blipFill>
        <p:spPr bwMode="auto">
          <a:xfrm rot="5400000">
            <a:off x="5458389" y="42304"/>
            <a:ext cx="1857388" cy="17727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Содержимое 3" descr="IMG_0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414162" y="1657616"/>
            <a:ext cx="2402546" cy="18019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Содержимое 3" descr="IMG_08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348624" y="1651980"/>
            <a:ext cx="2357455" cy="1768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Содержимое 3" descr="IMG_08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7027649" y="26765"/>
            <a:ext cx="2357454" cy="1875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Содержимое 3" descr="IMG_08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297658" y="4298162"/>
            <a:ext cx="2381266" cy="1785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Содержимое 3" descr="IMG_08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500166" y="4429132"/>
            <a:ext cx="2286016" cy="1714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Содержимое 6" descr="IMG_0891.JPG"/>
          <p:cNvPicPr>
            <a:picLocks noChangeAspect="1"/>
          </p:cNvPicPr>
          <p:nvPr/>
        </p:nvPicPr>
        <p:blipFill>
          <a:blip r:embed="rId8" cstate="print"/>
          <a:srcRect t="30579" r="14012" b="5351"/>
          <a:stretch>
            <a:fillRect/>
          </a:stretch>
        </p:blipFill>
        <p:spPr>
          <a:xfrm rot="5400000">
            <a:off x="3483249" y="4231999"/>
            <a:ext cx="2243722" cy="20664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Содержимое 3" descr="IMG_089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5435989" y="2136383"/>
            <a:ext cx="1928826" cy="17994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Содержимое 3" descr="IMG_0896.JPG"/>
          <p:cNvPicPr>
            <a:picLocks noChangeAspect="1"/>
          </p:cNvPicPr>
          <p:nvPr/>
        </p:nvPicPr>
        <p:blipFill>
          <a:blip r:embed="rId10" cstate="print"/>
          <a:srcRect l="23802" t="29107" r="3306" b="12348"/>
          <a:stretch>
            <a:fillRect/>
          </a:stretch>
        </p:blipFill>
        <p:spPr>
          <a:xfrm rot="5400000">
            <a:off x="-323939" y="1824080"/>
            <a:ext cx="2347671" cy="1414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Содержимое 3" descr="IMG_0897.JPG"/>
          <p:cNvPicPr>
            <a:picLocks noChangeAspect="1"/>
          </p:cNvPicPr>
          <p:nvPr/>
        </p:nvPicPr>
        <p:blipFill>
          <a:blip r:embed="rId11" cstate="print"/>
          <a:srcRect l="6251" t="18527" b="25938"/>
          <a:stretch>
            <a:fillRect/>
          </a:stretch>
        </p:blipFill>
        <p:spPr>
          <a:xfrm rot="5400000">
            <a:off x="6921548" y="2793964"/>
            <a:ext cx="2342374" cy="10406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Содержимое 3" descr="IMG_088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90119" y="4192589"/>
            <a:ext cx="3553881" cy="26654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85728"/>
            <a:ext cx="3643338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0.1 М раствор НС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 готовила: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набор для раство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4572000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M2U0053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57554" y="2071678"/>
            <a:ext cx="5357820" cy="4286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Взаимодействие растворов соляной кислоты и гидроксида натрия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2976" y="1071546"/>
            <a:ext cx="6357982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HC l</a:t>
            </a:r>
            <a:r>
              <a:rPr lang="ru-RU" sz="3200" dirty="0" smtClean="0"/>
              <a:t>  + </a:t>
            </a:r>
            <a:r>
              <a:rPr lang="en-US" sz="3200" dirty="0" smtClean="0"/>
              <a:t>NaOH</a:t>
            </a:r>
            <a:r>
              <a:rPr lang="ru-RU" sz="3200" dirty="0" smtClean="0"/>
              <a:t>   →    </a:t>
            </a:r>
            <a:r>
              <a:rPr lang="en-US" sz="3200" dirty="0" smtClean="0"/>
              <a:t>NaCl</a:t>
            </a:r>
            <a:r>
              <a:rPr lang="ru-RU" sz="3200" dirty="0" smtClean="0"/>
              <a:t> + </a:t>
            </a:r>
            <a:r>
              <a:rPr lang="en-US" sz="3200" dirty="0" smtClean="0"/>
              <a:t>H</a:t>
            </a:r>
            <a:r>
              <a:rPr lang="ru-RU" sz="3200" baseline="-25000" dirty="0" smtClean="0"/>
              <a:t>2</a:t>
            </a:r>
            <a:r>
              <a:rPr lang="en-US" sz="3200" dirty="0" smtClean="0"/>
              <a:t>O </a:t>
            </a:r>
            <a:endParaRPr lang="ru-RU" sz="3200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85992"/>
            <a:ext cx="2286016" cy="2763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M2U00533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00364" y="1928802"/>
            <a:ext cx="5786478" cy="46291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Реакция растворов серной кислоты и гидроксида калия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643050"/>
            <a:ext cx="707236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142976" y="1714488"/>
            <a:ext cx="6500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→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Рисунок 1" descr="http://900igr.net/datai/khimija/Klassifikatsija-reaktsij/0015-007-Vzaimodejstvie-sulfata-khromaIII-s-gidroksidom-kalija.jpg"/>
          <p:cNvPicPr>
            <a:picLocks noChangeAspect="1" noChangeArrowheads="1"/>
          </p:cNvPicPr>
          <p:nvPr/>
        </p:nvPicPr>
        <p:blipFill>
          <a:blip r:embed="rId3" cstate="print"/>
          <a:srcRect l="17717" r="46063" b="19218"/>
          <a:stretch>
            <a:fillRect/>
          </a:stretch>
        </p:blipFill>
        <p:spPr bwMode="auto">
          <a:xfrm>
            <a:off x="2428860" y="2285992"/>
            <a:ext cx="1928826" cy="310785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Рисунок 8" descr="IMG_0920.PNG"/>
          <p:cNvPicPr>
            <a:picLocks noChangeAspect="1"/>
          </p:cNvPicPr>
          <p:nvPr/>
        </p:nvPicPr>
        <p:blipFill>
          <a:blip r:embed="rId4" cstate="print"/>
          <a:srcRect t="17902" b="7672"/>
          <a:stretch>
            <a:fillRect/>
          </a:stretch>
        </p:blipFill>
        <p:spPr>
          <a:xfrm>
            <a:off x="214282" y="3571876"/>
            <a:ext cx="2378077" cy="3141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M2U00534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000496" y="2643182"/>
            <a:ext cx="4714860" cy="37718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Взаимодействие растворов азотной кислоты и гидроксида натрия</a:t>
            </a:r>
            <a:endParaRPr lang="ru-RU" dirty="0"/>
          </a:p>
        </p:txBody>
      </p:sp>
      <p:pic>
        <p:nvPicPr>
          <p:cNvPr id="21506" name="Рисунок 4" descr="http://gebelikvetupbebek.com/wp-content/uploads/tup-bebek-deneme.jpg"/>
          <p:cNvPicPr>
            <a:picLocks noChangeAspect="1" noChangeArrowheads="1"/>
          </p:cNvPicPr>
          <p:nvPr/>
        </p:nvPicPr>
        <p:blipFill>
          <a:blip r:embed="rId3" cstate="print"/>
          <a:srcRect l="47981" t="35959" r="35065" b="19362"/>
          <a:stretch>
            <a:fillRect/>
          </a:stretch>
        </p:blipFill>
        <p:spPr bwMode="auto">
          <a:xfrm>
            <a:off x="2571736" y="2500306"/>
            <a:ext cx="1772028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857356" y="1714488"/>
            <a:ext cx="578647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HNO</a:t>
            </a:r>
            <a:r>
              <a:rPr lang="ru-RU" sz="3200" baseline="-25000" dirty="0" smtClean="0"/>
              <a:t>3</a:t>
            </a:r>
            <a:r>
              <a:rPr lang="ru-RU" sz="3200" dirty="0" smtClean="0"/>
              <a:t> + </a:t>
            </a:r>
            <a:r>
              <a:rPr lang="en-US" sz="3200" dirty="0" smtClean="0"/>
              <a:t>NaOH</a:t>
            </a:r>
            <a:r>
              <a:rPr lang="ru-RU" sz="3200" dirty="0" smtClean="0"/>
              <a:t> → </a:t>
            </a:r>
            <a:r>
              <a:rPr lang="en-US" sz="3200" dirty="0" err="1" smtClean="0"/>
              <a:t>NaNO</a:t>
            </a:r>
            <a:r>
              <a:rPr lang="ru-RU" sz="3200" baseline="-25000" dirty="0" smtClean="0"/>
              <a:t>3</a:t>
            </a:r>
            <a:r>
              <a:rPr lang="ru-RU" sz="3200" dirty="0" smtClean="0"/>
              <a:t> + </a:t>
            </a:r>
            <a:r>
              <a:rPr lang="en-US" sz="3200" dirty="0" smtClean="0"/>
              <a:t>H</a:t>
            </a:r>
            <a:r>
              <a:rPr lang="ru-RU" sz="3200" baseline="-25000" dirty="0" smtClean="0"/>
              <a:t>2</a:t>
            </a:r>
            <a:r>
              <a:rPr lang="en-US" sz="3200" dirty="0" smtClean="0"/>
              <a:t>O</a:t>
            </a:r>
            <a:endParaRPr lang="ru-RU" sz="3200" dirty="0"/>
          </a:p>
        </p:txBody>
      </p:sp>
      <p:pic>
        <p:nvPicPr>
          <p:cNvPr id="11" name="Рисунок 10" descr="IMG_0921.PNG"/>
          <p:cNvPicPr>
            <a:picLocks noChangeAspect="1"/>
          </p:cNvPicPr>
          <p:nvPr/>
        </p:nvPicPr>
        <p:blipFill>
          <a:blip r:embed="rId4" cstate="print"/>
          <a:srcRect t="17633" b="43584"/>
          <a:stretch>
            <a:fillRect/>
          </a:stretch>
        </p:blipFill>
        <p:spPr>
          <a:xfrm>
            <a:off x="142844" y="2428868"/>
            <a:ext cx="2286016" cy="15737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Рисунок 11" descr="IMG_0922.PNG"/>
          <p:cNvPicPr>
            <a:picLocks noChangeAspect="1"/>
          </p:cNvPicPr>
          <p:nvPr/>
        </p:nvPicPr>
        <p:blipFill>
          <a:blip r:embed="rId5" cstate="print"/>
          <a:srcRect t="19962" b="37928"/>
          <a:stretch>
            <a:fillRect/>
          </a:stretch>
        </p:blipFill>
        <p:spPr>
          <a:xfrm>
            <a:off x="95574" y="4357694"/>
            <a:ext cx="2352698" cy="17585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M2U00535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714876" y="2714620"/>
            <a:ext cx="4071918" cy="32575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643866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Определение признаков реакции нейтрализации</a:t>
            </a:r>
            <a:endParaRPr lang="ru-RU" dirty="0"/>
          </a:p>
        </p:txBody>
      </p:sp>
      <p:pic>
        <p:nvPicPr>
          <p:cNvPr id="22530" name="Рисунок 1" descr="Схема установки.jpeg"/>
          <p:cNvPicPr>
            <a:picLocks noChangeAspect="1" noChangeArrowheads="1"/>
          </p:cNvPicPr>
          <p:nvPr/>
        </p:nvPicPr>
        <p:blipFill>
          <a:blip r:embed="rId3" cstate="print"/>
          <a:srcRect l="9156" t="5588" r="9156"/>
          <a:stretch>
            <a:fillRect/>
          </a:stretch>
        </p:blipFill>
        <p:spPr bwMode="auto">
          <a:xfrm>
            <a:off x="291547" y="1785926"/>
            <a:ext cx="4591852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Содержимое 3" descr="IMG_0882.JPG"/>
          <p:cNvPicPr>
            <a:picLocks noChangeAspect="1"/>
          </p:cNvPicPr>
          <p:nvPr/>
        </p:nvPicPr>
        <p:blipFill>
          <a:blip r:embed="rId4" cstate="print"/>
          <a:srcRect l="20650" r="17782"/>
          <a:stretch>
            <a:fillRect/>
          </a:stretch>
        </p:blipFill>
        <p:spPr>
          <a:xfrm>
            <a:off x="5214942" y="1857364"/>
            <a:ext cx="3500462" cy="43915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IMG_08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7658" y="547668"/>
            <a:ext cx="2667019" cy="20002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Содержимое 4" descr="IMG_08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464579" y="607199"/>
            <a:ext cx="2571768" cy="19288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Содержимое 3" descr="IMG_0882.JPG"/>
          <p:cNvPicPr>
            <a:picLocks noChangeAspect="1"/>
          </p:cNvPicPr>
          <p:nvPr/>
        </p:nvPicPr>
        <p:blipFill>
          <a:blip r:embed="rId4" cstate="print"/>
          <a:srcRect l="59081" r="14914" b="11467"/>
          <a:stretch>
            <a:fillRect/>
          </a:stretch>
        </p:blipFill>
        <p:spPr>
          <a:xfrm>
            <a:off x="3643306" y="3214686"/>
            <a:ext cx="1632528" cy="33123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Содержимое 3" descr="IMG_0882.JPG"/>
          <p:cNvPicPr>
            <a:picLocks noChangeAspect="1"/>
          </p:cNvPicPr>
          <p:nvPr/>
        </p:nvPicPr>
        <p:blipFill>
          <a:blip r:embed="rId4" cstate="print"/>
          <a:srcRect l="21223" t="70331" r="45888"/>
          <a:stretch>
            <a:fillRect/>
          </a:stretch>
        </p:blipFill>
        <p:spPr>
          <a:xfrm>
            <a:off x="214282" y="3470586"/>
            <a:ext cx="3000396" cy="20301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Содержимое 3" descr="IMG_0882.JPG"/>
          <p:cNvPicPr>
            <a:picLocks noChangeAspect="1"/>
          </p:cNvPicPr>
          <p:nvPr/>
        </p:nvPicPr>
        <p:blipFill>
          <a:blip r:embed="rId4" cstate="print"/>
          <a:srcRect l="59081" t="68038" r="14914" b="11467"/>
          <a:stretch>
            <a:fillRect/>
          </a:stretch>
        </p:blipFill>
        <p:spPr>
          <a:xfrm>
            <a:off x="5143504" y="642918"/>
            <a:ext cx="3746433" cy="22145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Рисунок 9" descr="IMG_09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714752"/>
            <a:ext cx="3280416" cy="24603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217</Words>
  <Application>Microsoft Office PowerPoint</Application>
  <PresentationFormat>Экран (4:3)</PresentationFormat>
  <Paragraphs>52</Paragraphs>
  <Slides>11</Slides>
  <Notes>3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Для проведения работы я использовала:</vt:lpstr>
      <vt:lpstr>0.1 М раствор НСI готовила:</vt:lpstr>
      <vt:lpstr>Взаимодействие растворов соляной кислоты и гидроксида натрия</vt:lpstr>
      <vt:lpstr>Реакция растворов серной кислоты и гидроксида калия </vt:lpstr>
      <vt:lpstr>Взаимодействие растворов азотной кислоты и гидроксида натрия</vt:lpstr>
      <vt:lpstr>Определение признаков реакции нейтрализации</vt:lpstr>
      <vt:lpstr>Слайд 9</vt:lpstr>
      <vt:lpstr>Анализ результатов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IV региональная научно-практическая конференция  </dc:title>
  <dc:creator>Сергей</dc:creator>
  <cp:lastModifiedBy>Сергей</cp:lastModifiedBy>
  <cp:revision>49</cp:revision>
  <dcterms:created xsi:type="dcterms:W3CDTF">2014-04-07T08:30:37Z</dcterms:created>
  <dcterms:modified xsi:type="dcterms:W3CDTF">2014-12-10T11:05:37Z</dcterms:modified>
</cp:coreProperties>
</file>